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4"/>
  </p:sldMasterIdLst>
  <p:notesMasterIdLst>
    <p:notesMasterId r:id="rId18"/>
  </p:notesMasterIdLst>
  <p:sldIdLst>
    <p:sldId id="367" r:id="rId5"/>
    <p:sldId id="368" r:id="rId6"/>
    <p:sldId id="369" r:id="rId7"/>
    <p:sldId id="370" r:id="rId8"/>
    <p:sldId id="384" r:id="rId9"/>
    <p:sldId id="373" r:id="rId10"/>
    <p:sldId id="380" r:id="rId11"/>
    <p:sldId id="378" r:id="rId12"/>
    <p:sldId id="381" r:id="rId13"/>
    <p:sldId id="382" r:id="rId14"/>
    <p:sldId id="376" r:id="rId15"/>
    <p:sldId id="377" r:id="rId16"/>
    <p:sldId id="34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BF06D3-496D-4060-A653-877D7024FA53}" type="datetime1">
              <a:rPr lang="en-IN" smtClean="0"/>
              <a:pPr/>
              <a:t>05-11-2024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3B4F-60C7-445E-9813-BC2C392C251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B32F7-61FD-4AEA-AB6C-7DB97F8C93E5}"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4B32F7-61FD-4AEA-AB6C-7DB97F8C93E5}"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4B32F7-61FD-4AEA-AB6C-7DB97F8C93E5}" type="datetimeFigureOut">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4B32F7-61FD-4AEA-AB6C-7DB97F8C93E5}"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B32F7-61FD-4AEA-AB6C-7DB97F8C93E5}" type="datetimeFigureOut">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32F7-61FD-4AEA-AB6C-7DB97F8C93E5}"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32F7-61FD-4AEA-AB6C-7DB97F8C93E5}"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64B32F7-61FD-4AEA-AB6C-7DB97F8C93E5}" type="datetimeFigureOut">
              <a:rPr lang="en-US" smtClean="0"/>
              <a:t>11/5/2024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524A776-A3BC-47A4-B5CC-982739B1579C}" type="slidenum">
              <a:rPr lang="en-US" smtClean="0"/>
              <a:t>‹#›</a:t>
            </a:fld>
            <a:endParaRPr lang="en-US"/>
          </a:p>
        </p:txBody>
      </p:sp>
      <p:sp>
        <p:nvSpPr>
          <p:cNvPr id="7" name="Rectangle 6">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8" name="Rectangle 7">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055C93-3B68-7B2F-D1BC-57DBBDF9047B}"/>
              </a:ext>
            </a:extLst>
          </p:cNvPr>
          <p:cNvPicPr>
            <a:picLocks noChangeAspect="1"/>
          </p:cNvPicPr>
          <p:nvPr userDrawn="1"/>
        </p:nvPicPr>
        <p:blipFill>
          <a:blip r:embed="rId15"/>
          <a:srcRect/>
          <a:stretch/>
        </p:blipFill>
        <p:spPr>
          <a:xfrm>
            <a:off x="7435308" y="29029"/>
            <a:ext cx="1245494" cy="405088"/>
          </a:xfrm>
          <a:prstGeom prst="rect">
            <a:avLst/>
          </a:prstGeom>
        </p:spPr>
      </p:pic>
      <p:sp>
        <p:nvSpPr>
          <p:cNvPr id="10" name="Rectangle 9">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bhuvaneshkr2003@gmail.com"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265964"/>
          </a:xfrm>
          <a:prstGeom prst="rect">
            <a:avLst/>
          </a:prstGeom>
        </p:spPr>
      </p:pic>
      <p:sp>
        <p:nvSpPr>
          <p:cNvPr id="5" name="Rectangle: Rounded Corners 4">
            <a:extLst>
              <a:ext uri="{FF2B5EF4-FFF2-40B4-BE49-F238E27FC236}">
                <a16:creationId xmlns:a16="http://schemas.microsoft.com/office/drawing/2014/main" id="{1BFECF01-5B37-F500-F5BF-94F4716E2D91}"/>
              </a:ext>
            </a:extLst>
          </p:cNvPr>
          <p:cNvSpPr/>
          <p:nvPr/>
        </p:nvSpPr>
        <p:spPr>
          <a:xfrm>
            <a:off x="1141578" y="1250638"/>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48293" y="1405196"/>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056533" y="2199794"/>
            <a:ext cx="5988485" cy="3046988"/>
          </a:xfrm>
          <a:prstGeom prst="rect">
            <a:avLst/>
          </a:prstGeom>
          <a:noFill/>
        </p:spPr>
        <p:txBody>
          <a:bodyPr wrap="square">
            <a:spAutoFit/>
          </a:bodyPr>
          <a:lstStyle/>
          <a:p>
            <a:pPr algn="l"/>
            <a:r>
              <a:rPr lang="en-US" sz="2000" b="1" dirty="0">
                <a:latin typeface="Times New Roman" pitchFamily="18" charset="0"/>
                <a:cs typeface="Times New Roman" pitchFamily="18" charset="0"/>
              </a:rPr>
              <a:t>	        </a:t>
            </a:r>
            <a:r>
              <a:rPr lang="en-IN" sz="2000" b="1" dirty="0">
                <a:latin typeface="Times New Roman" pitchFamily="18" charset="0"/>
                <a:cs typeface="Times New Roman" pitchFamily="18" charset="0"/>
              </a:rPr>
              <a:t>E-COMMERCE SALES ANALYSIS </a:t>
            </a:r>
            <a:endParaRPr lang="en-US" sz="2000" b="1" dirty="0">
              <a:latin typeface="Times New Roman" pitchFamily="18" charset="0"/>
              <a:cs typeface="Times New Roman" pitchFamily="18" charset="0"/>
            </a:endParaRPr>
          </a:p>
          <a:p>
            <a:endParaRPr lang="en-US" sz="1400" dirty="0"/>
          </a:p>
          <a:p>
            <a:r>
              <a:rPr lang="en-US" sz="1400" b="1" dirty="0">
                <a:latin typeface="Times New Roman" pitchFamily="18" charset="0"/>
                <a:cs typeface="Times New Roman" pitchFamily="18" charset="0"/>
              </a:rPr>
              <a:t>     Project by : </a:t>
            </a:r>
            <a:r>
              <a:rPr lang="en-US" sz="1400" dirty="0">
                <a:latin typeface="Times New Roman" pitchFamily="18" charset="0"/>
                <a:cs typeface="Times New Roman" pitchFamily="18" charset="0"/>
              </a:rPr>
              <a:t>BHUVANESH.KR			</a:t>
            </a:r>
          </a:p>
          <a:p>
            <a:r>
              <a:rPr lang="en-US" sz="1400" dirty="0">
                <a:latin typeface="Times New Roman" pitchFamily="18" charset="0"/>
                <a:cs typeface="Times New Roman" pitchFamily="18" charset="0"/>
              </a:rPr>
              <a:t>	      </a:t>
            </a:r>
            <a:r>
              <a:rPr lang="en-US" dirty="0">
                <a:latin typeface="Times New Roman" pitchFamily="18" charset="0"/>
                <a:cs typeface="Times New Roman" pitchFamily="18" charset="0"/>
                <a:hlinkClick r:id="rId8"/>
              </a:rPr>
              <a:t>bhuvaneshkr2003</a:t>
            </a:r>
            <a:r>
              <a:rPr lang="en-US" sz="1400" dirty="0">
                <a:latin typeface="Times New Roman" pitchFamily="18" charset="0"/>
                <a:cs typeface="Times New Roman" pitchFamily="18" charset="0"/>
                <a:hlinkClick r:id="rId8"/>
              </a:rPr>
              <a:t>@gmail.com</a:t>
            </a:r>
            <a:endParaRPr lang="en-US" sz="1400" dirty="0">
              <a:latin typeface="Times New Roman" pitchFamily="18" charset="0"/>
              <a:cs typeface="Times New Roman" pitchFamily="18" charset="0"/>
            </a:endParaRPr>
          </a:p>
          <a:p>
            <a:r>
              <a:rPr lang="en-US" dirty="0">
                <a:latin typeface="Times New Roman" pitchFamily="18" charset="0"/>
                <a:cs typeface="Times New Roman" pitchFamily="18" charset="0"/>
              </a:rPr>
              <a:t>	      912421114306</a:t>
            </a:r>
          </a:p>
          <a:p>
            <a:pPr algn="l"/>
            <a:r>
              <a:rPr lang="en-US" dirty="0">
                <a:latin typeface="Times New Roman" pitchFamily="18" charset="0"/>
                <a:cs typeface="Times New Roman" pitchFamily="18" charset="0"/>
              </a:rPr>
              <a:t>	      </a:t>
            </a:r>
            <a:r>
              <a:rPr lang="en-IN" dirty="0">
                <a:latin typeface="Times New Roman" pitchFamily="18" charset="0"/>
                <a:cs typeface="Times New Roman" pitchFamily="18" charset="0"/>
              </a:rPr>
              <a:t>1DFA1F1233D2DDA882B4B949989D9AFD </a:t>
            </a:r>
          </a:p>
          <a:p>
            <a:pPr algn="l"/>
            <a:r>
              <a:rPr lang="en-IN" dirty="0">
                <a:latin typeface="Times New Roman" pitchFamily="18" charset="0"/>
                <a:cs typeface="Times New Roman" pitchFamily="18" charset="0"/>
              </a:rPr>
              <a:t>	      (au912421114002)</a:t>
            </a:r>
            <a:r>
              <a:rPr lang="en-IN" sz="1800" b="0" i="0" u="none" strike="noStrike" baseline="0" dirty="0">
                <a:solidFill>
                  <a:srgbClr val="000000"/>
                </a:solidFill>
                <a:latin typeface="Times New Roman" panose="02020603050405020304" pitchFamily="18" charset="0"/>
              </a:rPr>
              <a:t> </a:t>
            </a:r>
            <a:r>
              <a:rPr lang="en-US" dirty="0">
                <a:latin typeface="Times New Roman" pitchFamily="18" charset="0"/>
                <a:cs typeface="Times New Roman" pitchFamily="18" charset="0"/>
              </a:rPr>
              <a:t>	</a:t>
            </a:r>
          </a:p>
          <a:p>
            <a:r>
              <a:rPr lang="en-US" sz="1400" dirty="0"/>
              <a:t>	</a:t>
            </a:r>
          </a:p>
          <a:p>
            <a:r>
              <a:rPr lang="en-US" sz="1400" dirty="0"/>
              <a:t>	</a:t>
            </a:r>
          </a:p>
          <a:p>
            <a:pPr algn="ctr"/>
            <a:endParaRPr lang="en-US" dirty="0"/>
          </a:p>
          <a:p>
            <a:pPr algn="ctr"/>
            <a:endParaRPr lang="en-US" sz="1400" dirty="0"/>
          </a:p>
          <a:p>
            <a:pPr algn="ctr"/>
            <a:endParaRPr lang="en-US" dirty="0"/>
          </a:p>
          <a:p>
            <a:pPr algn="ctr"/>
            <a:endParaRPr lang="en-US" sz="1400" dirty="0"/>
          </a:p>
        </p:txBody>
      </p:sp>
      <p:sp>
        <p:nvSpPr>
          <p:cNvPr id="4" name="TextBox 3">
            <a:extLst>
              <a:ext uri="{FF2B5EF4-FFF2-40B4-BE49-F238E27FC236}">
                <a16:creationId xmlns:a16="http://schemas.microsoft.com/office/drawing/2014/main" id="{C1C01D45-CD13-953B-A17D-A65736980F73}"/>
              </a:ext>
            </a:extLst>
          </p:cNvPr>
          <p:cNvSpPr txBox="1"/>
          <p:nvPr/>
        </p:nvSpPr>
        <p:spPr>
          <a:xfrm>
            <a:off x="5373176" y="2693776"/>
            <a:ext cx="3042675" cy="523220"/>
          </a:xfrm>
          <a:prstGeom prst="rect">
            <a:avLst/>
          </a:prstGeom>
          <a:noFill/>
        </p:spPr>
        <p:txBody>
          <a:bodyPr wrap="square" rtlCol="0">
            <a:spAutoFit/>
          </a:bodyPr>
          <a:lstStyle/>
          <a:p>
            <a:r>
              <a:rPr lang="en-US" b="1" dirty="0">
                <a:latin typeface="Times New Roman" pitchFamily="18" charset="0"/>
                <a:cs typeface="Times New Roman" pitchFamily="18" charset="0"/>
              </a:rPr>
              <a:t>Guide: </a:t>
            </a:r>
            <a:r>
              <a:rPr lang="en-US" dirty="0">
                <a:latin typeface="Times New Roman" pitchFamily="18" charset="0"/>
                <a:cs typeface="Times New Roman" pitchFamily="18" charset="0"/>
              </a:rPr>
              <a:t>P.RAJA</a:t>
            </a:r>
          </a:p>
          <a:p>
            <a:r>
              <a:rPr lang="en-US" sz="1400" dirty="0">
                <a:latin typeface="Times New Roman" pitchFamily="18" charset="0"/>
                <a:cs typeface="Times New Roman" pitchFamily="18" charset="0"/>
              </a:rPr>
              <a:t>(Master trainer </a:t>
            </a:r>
            <a:r>
              <a:rPr lang="en-US" sz="1400" dirty="0" err="1">
                <a:latin typeface="Times New Roman" pitchFamily="18" charset="0"/>
                <a:cs typeface="Times New Roman" pitchFamily="18" charset="0"/>
              </a:rPr>
              <a:t>edunet</a:t>
            </a:r>
            <a:r>
              <a:rPr lang="en-US" sz="1400" dirty="0">
                <a:latin typeface="Times New Roman" pitchFamily="18" charset="0"/>
                <a:cs typeface="Times New Roman" pitchFamily="18" charset="0"/>
              </a:rPr>
              <a:t> foundation)</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99142C-C1E2-42E9-A2DE-F6E89FF16DC3}"/>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grpSp>
        <p:nvGrpSpPr>
          <p:cNvPr id="13" name="Group 12">
            <a:extLst>
              <a:ext uri="{FF2B5EF4-FFF2-40B4-BE49-F238E27FC236}">
                <a16:creationId xmlns:a16="http://schemas.microsoft.com/office/drawing/2014/main" id="{D7E0DDC1-5EE6-3A08-A3C6-1A44412F6603}"/>
              </a:ext>
            </a:extLst>
          </p:cNvPr>
          <p:cNvGrpSpPr/>
          <p:nvPr/>
        </p:nvGrpSpPr>
        <p:grpSpPr>
          <a:xfrm>
            <a:off x="785770" y="558559"/>
            <a:ext cx="7720211" cy="4289541"/>
            <a:chOff x="836765" y="634289"/>
            <a:chExt cx="7720211" cy="4289541"/>
          </a:xfrm>
        </p:grpSpPr>
        <p:pic>
          <p:nvPicPr>
            <p:cNvPr id="6" name="Picture 5">
              <a:extLst>
                <a:ext uri="{FF2B5EF4-FFF2-40B4-BE49-F238E27FC236}">
                  <a16:creationId xmlns:a16="http://schemas.microsoft.com/office/drawing/2014/main" id="{E4083606-BADA-DE8E-184A-00462EA6C623}"/>
                </a:ext>
              </a:extLst>
            </p:cNvPr>
            <p:cNvPicPr>
              <a:picLocks noChangeAspect="1"/>
            </p:cNvPicPr>
            <p:nvPr/>
          </p:nvPicPr>
          <p:blipFill>
            <a:blip r:embed="rId2"/>
            <a:stretch>
              <a:fillRect/>
            </a:stretch>
          </p:blipFill>
          <p:spPr>
            <a:xfrm>
              <a:off x="836765" y="2735958"/>
              <a:ext cx="3676509" cy="1915190"/>
            </a:xfrm>
            <a:prstGeom prst="rect">
              <a:avLst/>
            </a:prstGeom>
          </p:spPr>
        </p:pic>
        <p:pic>
          <p:nvPicPr>
            <p:cNvPr id="8" name="Picture 7">
              <a:extLst>
                <a:ext uri="{FF2B5EF4-FFF2-40B4-BE49-F238E27FC236}">
                  <a16:creationId xmlns:a16="http://schemas.microsoft.com/office/drawing/2014/main" id="{73537CC4-48E0-093E-DA2D-E09B39B9BCC5}"/>
                </a:ext>
              </a:extLst>
            </p:cNvPr>
            <p:cNvPicPr>
              <a:picLocks noChangeAspect="1"/>
            </p:cNvPicPr>
            <p:nvPr/>
          </p:nvPicPr>
          <p:blipFill>
            <a:blip r:embed="rId3"/>
            <a:stretch>
              <a:fillRect/>
            </a:stretch>
          </p:blipFill>
          <p:spPr>
            <a:xfrm>
              <a:off x="5110087" y="634289"/>
              <a:ext cx="3416383" cy="2101669"/>
            </a:xfrm>
            <a:prstGeom prst="rect">
              <a:avLst/>
            </a:prstGeom>
          </p:spPr>
        </p:pic>
        <p:pic>
          <p:nvPicPr>
            <p:cNvPr id="10" name="Picture 9">
              <a:extLst>
                <a:ext uri="{FF2B5EF4-FFF2-40B4-BE49-F238E27FC236}">
                  <a16:creationId xmlns:a16="http://schemas.microsoft.com/office/drawing/2014/main" id="{3FF138BA-6B0B-84EE-389F-DA00FBB1D0D8}"/>
                </a:ext>
              </a:extLst>
            </p:cNvPr>
            <p:cNvPicPr>
              <a:picLocks noChangeAspect="1"/>
            </p:cNvPicPr>
            <p:nvPr/>
          </p:nvPicPr>
          <p:blipFill>
            <a:blip r:embed="rId4"/>
            <a:stretch>
              <a:fillRect/>
            </a:stretch>
          </p:blipFill>
          <p:spPr>
            <a:xfrm>
              <a:off x="5079583" y="2844432"/>
              <a:ext cx="3477393" cy="2079398"/>
            </a:xfrm>
            <a:prstGeom prst="rect">
              <a:avLst/>
            </a:prstGeom>
          </p:spPr>
        </p:pic>
        <p:pic>
          <p:nvPicPr>
            <p:cNvPr id="12" name="Picture 11">
              <a:extLst>
                <a:ext uri="{FF2B5EF4-FFF2-40B4-BE49-F238E27FC236}">
                  <a16:creationId xmlns:a16="http://schemas.microsoft.com/office/drawing/2014/main" id="{F88D2BD8-6068-A50F-84A4-A16C96EA6498}"/>
                </a:ext>
              </a:extLst>
            </p:cNvPr>
            <p:cNvPicPr>
              <a:picLocks noChangeAspect="1"/>
            </p:cNvPicPr>
            <p:nvPr/>
          </p:nvPicPr>
          <p:blipFill>
            <a:blip r:embed="rId5"/>
            <a:stretch>
              <a:fillRect/>
            </a:stretch>
          </p:blipFill>
          <p:spPr>
            <a:xfrm>
              <a:off x="933522" y="634289"/>
              <a:ext cx="3482996" cy="2200620"/>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Conclusion</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028700"/>
            <a:ext cx="8406273" cy="3540300"/>
          </a:xfrm>
        </p:spPr>
        <p:txBody>
          <a:bodyPr/>
          <a:lstStyle/>
          <a:p>
            <a:pPr algn="just"/>
            <a:r>
              <a:rPr lang="en-US" sz="1400" dirty="0">
                <a:latin typeface="Times New Roman" pitchFamily="18" charset="0"/>
                <a:cs typeface="Times New Roman" pitchFamily="18" charset="0"/>
              </a:rPr>
              <a:t>The analysis provides actionable insights into sales performance, enabling the company to optimize marketing efforts, adjust inventory, and target customer segments more effectively, ultimately driving revenue growth and improving customer satisfaction. </a:t>
            </a:r>
          </a:p>
          <a:p>
            <a:pPr algn="just"/>
            <a:r>
              <a:rPr lang="en-US" sz="1400" dirty="0">
                <a:latin typeface="Times New Roman" pitchFamily="18" charset="0"/>
                <a:cs typeface="Times New Roman" pitchFamily="18" charset="0"/>
              </a:rPr>
              <a:t>The project highlights key areas for enhancing user experience, particularly through checkout and product interaction improvements. Though there are some limitations, such as incomplete data and platform-specific focus, the analysis sets the stage for future improvements and more precise strategies in e-commerce operations and customer engagement. </a:t>
            </a:r>
          </a:p>
        </p:txBody>
      </p:sp>
      <p:sp>
        <p:nvSpPr>
          <p:cNvPr id="4" name="Rectangle 3">
            <a:extLst>
              <a:ext uri="{FF2B5EF4-FFF2-40B4-BE49-F238E27FC236}">
                <a16:creationId xmlns:a16="http://schemas.microsoft.com/office/drawing/2014/main" id="{45E44DA8-50E8-CA1D-982B-32608CB81AD6}"/>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spTree>
    <p:extLst>
      <p:ext uri="{BB962C8B-B14F-4D97-AF65-F5344CB8AC3E}">
        <p14:creationId xmlns:p14="http://schemas.microsoft.com/office/powerpoint/2010/main" val="2174784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Future Scope</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700" y="1389600"/>
            <a:ext cx="8281582" cy="3179400"/>
          </a:xfrm>
        </p:spPr>
        <p:txBody>
          <a:bodyPr/>
          <a:lstStyle/>
          <a:p>
            <a:pPr marL="152396" indent="0" algn="just">
              <a:buNone/>
            </a:pPr>
            <a:r>
              <a:rPr lang="en-US" sz="1400" dirty="0">
                <a:latin typeface="Times New Roman" pitchFamily="18" charset="0"/>
                <a:cs typeface="Times New Roman" pitchFamily="18" charset="0"/>
              </a:rPr>
              <a:t>This project can be expanded with predictive analytics and machine learning to forecast customer behavior and enhance recommendations. Real-time data analysis can allow instant insights and personalized offers. Adding sentiment analysis of reviews would provide a better understanding of customer satisfaction, while cross-channel analysis can reveal behavioral differences across platforms, improving targeted marketing. Enhanced segmentation with psychographic data can enable highly personalized marketing and loyalty programs, boosting customer retention.</a:t>
            </a: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6EB50A8D-1149-8BD2-0D14-5589125052CF}"/>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spTree>
    <p:extLst>
      <p:ext uri="{BB962C8B-B14F-4D97-AF65-F5344CB8AC3E}">
        <p14:creationId xmlns:p14="http://schemas.microsoft.com/office/powerpoint/2010/main" val="705114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4000" b="1" dirty="0">
                <a:latin typeface="Times New Roman" pitchFamily="18" charset="0"/>
                <a:cs typeface="Times New Roman" pitchFamily="18" charset="0"/>
              </a:rPr>
              <a:t>Thank you!</a:t>
            </a:r>
          </a:p>
        </p:txBody>
      </p:sp>
      <p:sp>
        <p:nvSpPr>
          <p:cNvPr id="2" name="Rectangle 1">
            <a:extLst>
              <a:ext uri="{FF2B5EF4-FFF2-40B4-BE49-F238E27FC236}">
                <a16:creationId xmlns:a16="http://schemas.microsoft.com/office/drawing/2014/main" id="{F8CCFF4B-E5FB-9CB2-6F5E-C8956573EF83}"/>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OUTLINE</a:t>
            </a:r>
            <a:endParaRPr lang="en-US" sz="900" b="1"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itchFamily="18" charset="0"/>
                <a:ea typeface="Times New Roman" panose="02020603050405020304" pitchFamily="18" charset="0"/>
                <a:cs typeface="Times New Roman" pitchFamily="18" charset="0"/>
              </a:rPr>
              <a:t>Abstract of the Project</a:t>
            </a:r>
            <a:endParaRPr lang="en-IN" sz="1800" dirty="0">
              <a:solidFill>
                <a:schemeClr val="tx1"/>
              </a:solidFill>
              <a:latin typeface="Times New Roman" pitchFamily="18" charset="0"/>
              <a:ea typeface="Times New Roman" panose="02020603050405020304" pitchFamily="18" charset="0"/>
              <a:cs typeface="Times New Roman"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itchFamily="18" charset="0"/>
                <a:ea typeface="+mn-lt"/>
                <a:cs typeface="Times New Roman"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Future Scope</a:t>
            </a:r>
          </a:p>
        </p:txBody>
      </p:sp>
      <p:sp>
        <p:nvSpPr>
          <p:cNvPr id="2" name="Rectangle 1">
            <a:extLst>
              <a:ext uri="{FF2B5EF4-FFF2-40B4-BE49-F238E27FC236}">
                <a16:creationId xmlns:a16="http://schemas.microsoft.com/office/drawing/2014/main" id="{798BBD90-3DBD-8408-AA88-6347764BDFFD}"/>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555600"/>
            <a:ext cx="28080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Abstract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236518"/>
            <a:ext cx="8364709" cy="3332482"/>
          </a:xfrm>
        </p:spPr>
        <p:txBody>
          <a:bodyPr/>
          <a:lstStyle/>
          <a:p>
            <a:pPr algn="just"/>
            <a:r>
              <a:rPr lang="en-US" sz="1400" dirty="0">
                <a:latin typeface="Times New Roman" pitchFamily="18" charset="0"/>
                <a:cs typeface="Times New Roman" pitchFamily="18" charset="0"/>
              </a:rPr>
              <a:t>This project conducts a comprehensive analysis of e-commerce sales data to uncover key patterns and insights into customer demographics, purchasing behavior, and seasonal trends. By examining various factors, including gender distribution, popular product categories, preferred payment methods, customer interaction types, and purchase frequency, we aim to provide actionable insights to enhance marketing strategies, inventory management, and customer engagement. Seasonal analysis identifies peak buying periods, enabling optimized stock and targeted promotions. The segmentation of customers by behavior further supports personalized marketing efforts and loyalty programs, ultimately contributing to improved customer satisfaction and increased sales growth. This analysis equips decision-makers with data-driven insights to enhance platform performance and customer experience</a:t>
            </a:r>
            <a:r>
              <a:rPr lang="en-US" sz="2000" dirty="0"/>
              <a:t>.</a:t>
            </a:r>
            <a:endParaRPr lang="en-US" sz="1400"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09EDB3EF-C247-72C9-A49C-8263BEBCD804}"/>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311699" y="555600"/>
            <a:ext cx="8666045" cy="755700"/>
          </a:xfrm>
        </p:spPr>
        <p:txBody>
          <a:bodyPr/>
          <a:lstStyle/>
          <a:p>
            <a:r>
              <a:rPr lang="en-US" sz="2400" b="1" dirty="0">
                <a:solidFill>
                  <a:srgbClr val="002060"/>
                </a:solidFill>
                <a:latin typeface="Times New Roman" pitchFamily="18" charset="0"/>
                <a:cs typeface="Times New Roman" pitchFamily="18" charset="0"/>
              </a:rPr>
              <a:t>Problem</a:t>
            </a:r>
            <a:r>
              <a:rPr lang="en-US" sz="1400" b="1" dirty="0">
                <a:solidFill>
                  <a:schemeClr val="accent1"/>
                </a:solidFill>
                <a:latin typeface="Times New Roman" pitchFamily="18" charset="0"/>
                <a:cs typeface="Times New Roman" pitchFamily="18" charset="0"/>
              </a:rPr>
              <a:t> </a:t>
            </a:r>
            <a:r>
              <a:rPr lang="en-US" sz="2400" b="1" dirty="0">
                <a:solidFill>
                  <a:srgbClr val="002060"/>
                </a:solidFill>
                <a:latin typeface="Times New Roman" pitchFamily="18" charset="0"/>
                <a:cs typeface="Times New Roman" pitchFamily="18" charset="0"/>
              </a:rPr>
              <a:t>Statement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389600"/>
            <a:ext cx="8479009" cy="3179400"/>
          </a:xfrm>
        </p:spPr>
        <p:txBody>
          <a:bodyPr/>
          <a:lstStyle/>
          <a:p>
            <a:pPr algn="just">
              <a:buNone/>
            </a:pPr>
            <a:r>
              <a:rPr lang="en-US" sz="1800" b="0" i="0" u="none" strike="noStrike" baseline="0" dirty="0">
                <a:solidFill>
                  <a:srgbClr val="000000"/>
                </a:solidFill>
                <a:latin typeface="Times New Roman" panose="02020603050405020304" pitchFamily="18" charset="0"/>
              </a:rPr>
              <a:t>	The objective is to analyze sales data to extract crucial information such as total sales, best-selling products, customer purchase patterns, and other vital metrics. The analysis helps the company better understand its performance, optimize marketing strategies, and improve inventory management. </a:t>
            </a:r>
            <a:endParaRPr lang="en-US" dirty="0"/>
          </a:p>
        </p:txBody>
      </p:sp>
      <p:sp>
        <p:nvSpPr>
          <p:cNvPr id="4" name="Rectangle 3">
            <a:extLst>
              <a:ext uri="{FF2B5EF4-FFF2-40B4-BE49-F238E27FC236}">
                <a16:creationId xmlns:a16="http://schemas.microsoft.com/office/drawing/2014/main" id="{F1B0BE13-8554-9D1C-7FEB-72B9E5C1ACD1}"/>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96FC65-41D7-3590-2C15-284F3A9A5B6D}"/>
              </a:ext>
            </a:extLst>
          </p:cNvPr>
          <p:cNvSpPr txBox="1">
            <a:spLocks/>
          </p:cNvSpPr>
          <p:nvPr/>
        </p:nvSpPr>
        <p:spPr>
          <a:xfrm>
            <a:off x="-2650956" y="384065"/>
            <a:ext cx="8520600" cy="57270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FontTx/>
            </a:pPr>
            <a:r>
              <a:rPr lang="en-US" sz="2400" b="1" dirty="0">
                <a:solidFill>
                  <a:srgbClr val="002060"/>
                </a:solidFill>
                <a:latin typeface="Arial" panose="020B0604020202020204" pitchFamily="34" charset="0"/>
                <a:cs typeface="Arial" panose="020B0604020202020204" pitchFamily="34" charset="0"/>
              </a:rPr>
              <a:t>Proposed 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5F6781F-60B6-B6CB-0470-0E35B5448AE8}"/>
              </a:ext>
            </a:extLst>
          </p:cNvPr>
          <p:cNvSpPr txBox="1"/>
          <p:nvPr/>
        </p:nvSpPr>
        <p:spPr>
          <a:xfrm>
            <a:off x="487680" y="1060704"/>
            <a:ext cx="7217664" cy="2246769"/>
          </a:xfrm>
          <a:prstGeom prst="rect">
            <a:avLst/>
          </a:prstGeom>
          <a:noFill/>
        </p:spPr>
        <p:txBody>
          <a:bodyPr wrap="square" rtlCol="0">
            <a:spAutoFit/>
          </a:bodyPr>
          <a:lstStyle/>
          <a:p>
            <a:pPr algn="l"/>
            <a:endParaRPr lang="en-IN" sz="18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To calculate the total sales over a certain period.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To identify the best-selling products based on units sold and revenue.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To study customer purchase patterns, such as how often they buy and how much they spend.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To offer insights that will help the company improve marketing, manage stock, and engage customers better. </a:t>
            </a:r>
          </a:p>
          <a:p>
            <a:endParaRPr lang="en-IN" dirty="0"/>
          </a:p>
        </p:txBody>
      </p:sp>
      <p:sp>
        <p:nvSpPr>
          <p:cNvPr id="7" name="Rectangle 6">
            <a:extLst>
              <a:ext uri="{FF2B5EF4-FFF2-40B4-BE49-F238E27FC236}">
                <a16:creationId xmlns:a16="http://schemas.microsoft.com/office/drawing/2014/main" id="{F2F73B7C-8FF1-2B70-7786-61D8859D8BE7}"/>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699" y="555600"/>
            <a:ext cx="8634873"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Text Placeholder 3"/>
          <p:cNvSpPr>
            <a:spLocks noGrp="1"/>
          </p:cNvSpPr>
          <p:nvPr>
            <p:ph type="body" idx="1"/>
          </p:nvPr>
        </p:nvSpPr>
        <p:spPr>
          <a:xfrm>
            <a:off x="311699" y="1070264"/>
            <a:ext cx="8499791" cy="3498736"/>
          </a:xfrm>
        </p:spPr>
        <p:txBody>
          <a:bodyPr/>
          <a:lstStyle/>
          <a:p>
            <a:pPr lvl="2" algn="ctr">
              <a:buNone/>
            </a:pPr>
            <a:r>
              <a:rPr lang="en-US" sz="1600" b="1" dirty="0">
                <a:latin typeface="Times New Roman" pitchFamily="18" charset="0"/>
                <a:cs typeface="Times New Roman" pitchFamily="18" charset="0"/>
              </a:rPr>
              <a:t>Hardware</a:t>
            </a:r>
            <a:r>
              <a:rPr lang="en-IN" sz="1600" b="1" dirty="0">
                <a:latin typeface="Times New Roman" pitchFamily="18" charset="0"/>
                <a:cs typeface="Times New Roman" pitchFamily="18" charset="0"/>
              </a:rPr>
              <a:t> Requirements:</a:t>
            </a:r>
            <a:endParaRPr lang="en-US" dirty="0">
              <a:latin typeface="Times New Roman" pitchFamily="18" charset="0"/>
              <a:cs typeface="Times New Roman" pitchFamily="18" charset="0"/>
            </a:endParaRPr>
          </a:p>
          <a:p>
            <a:r>
              <a:rPr lang="en-IN" sz="1400" b="1" dirty="0">
                <a:latin typeface="Times New Roman" pitchFamily="18" charset="0"/>
                <a:cs typeface="Times New Roman" pitchFamily="18" charset="0"/>
              </a:rPr>
              <a:t>1. Processor (CPU)</a:t>
            </a:r>
            <a:r>
              <a:rPr lang="en-IN" sz="1400" dirty="0">
                <a:latin typeface="Times New Roman" pitchFamily="18" charset="0"/>
                <a:cs typeface="Times New Roman" pitchFamily="18" charset="0"/>
              </a:rPr>
              <a:t>:(Minimum: Dual-core processor, Recommended: Quad-core or higher for faster data processing and model training.)</a:t>
            </a:r>
            <a:endParaRPr lang="en-US" dirty="0">
              <a:latin typeface="Times New Roman" pitchFamily="18" charset="0"/>
              <a:cs typeface="Times New Roman" pitchFamily="18" charset="0"/>
            </a:endParaRPr>
          </a:p>
          <a:p>
            <a:r>
              <a:rPr lang="en-IN" sz="1400" b="1" dirty="0">
                <a:latin typeface="Times New Roman" pitchFamily="18" charset="0"/>
                <a:cs typeface="Times New Roman" pitchFamily="18" charset="0"/>
              </a:rPr>
              <a:t>2. Memory (RAM)</a:t>
            </a:r>
            <a:r>
              <a:rPr lang="en-IN" sz="1400" dirty="0">
                <a:latin typeface="Times New Roman" pitchFamily="18" charset="0"/>
                <a:cs typeface="Times New Roman" pitchFamily="18" charset="0"/>
              </a:rPr>
              <a:t>:(Minimum: 8 GB, Recommended: 16 GB or more for handling larger datasets and running complex models)</a:t>
            </a:r>
            <a:endParaRPr lang="en-US" dirty="0">
              <a:latin typeface="Times New Roman" pitchFamily="18" charset="0"/>
              <a:cs typeface="Times New Roman" pitchFamily="18" charset="0"/>
            </a:endParaRPr>
          </a:p>
          <a:p>
            <a:r>
              <a:rPr lang="en-IN" sz="1400" b="1" dirty="0">
                <a:latin typeface="Times New Roman" pitchFamily="18" charset="0"/>
                <a:cs typeface="Times New Roman" pitchFamily="18" charset="0"/>
              </a:rPr>
              <a:t>3. Storage</a:t>
            </a:r>
            <a:r>
              <a:rPr lang="en-IN" sz="1400" dirty="0">
                <a:latin typeface="Times New Roman" pitchFamily="18" charset="0"/>
                <a:cs typeface="Times New Roman" pitchFamily="18" charset="0"/>
              </a:rPr>
              <a:t>:(Minimum: 10 GB of available disk space, Recommended: 50 GB or more for storing datasets, models, and outputs)</a:t>
            </a:r>
            <a:endParaRPr lang="en-US" dirty="0">
              <a:latin typeface="Times New Roman" pitchFamily="18" charset="0"/>
              <a:cs typeface="Times New Roman" pitchFamily="18" charset="0"/>
            </a:endParaRPr>
          </a:p>
          <a:p>
            <a:r>
              <a:rPr lang="en-IN" sz="1400" b="1" dirty="0">
                <a:latin typeface="Times New Roman" pitchFamily="18" charset="0"/>
                <a:cs typeface="Times New Roman" pitchFamily="18" charset="0"/>
              </a:rPr>
              <a:t>4. Graphics Processing Unit (GPU):(</a:t>
            </a:r>
            <a:r>
              <a:rPr lang="en-IN" sz="1400" dirty="0">
                <a:latin typeface="Times New Roman" pitchFamily="18" charset="0"/>
                <a:cs typeface="Times New Roman" pitchFamily="18" charset="0"/>
              </a:rPr>
              <a:t>Recommended: NVIDIA GPU with CUDA support for accelerated model training, especially for deep learning tasks. Google </a:t>
            </a:r>
            <a:r>
              <a:rPr lang="en-IN" sz="1400" dirty="0" err="1">
                <a:latin typeface="Times New Roman" pitchFamily="18" charset="0"/>
                <a:cs typeface="Times New Roman" pitchFamily="18" charset="0"/>
              </a:rPr>
              <a:t>Colab</a:t>
            </a:r>
            <a:r>
              <a:rPr lang="en-IN" sz="1400" dirty="0">
                <a:latin typeface="Times New Roman" pitchFamily="18" charset="0"/>
                <a:cs typeface="Times New Roman" pitchFamily="18" charset="0"/>
              </a:rPr>
              <a:t> provides access to GPUs and TPUs)</a:t>
            </a:r>
            <a:endParaRPr lang="en-US" dirty="0">
              <a:latin typeface="Times New Roman" pitchFamily="18" charset="0"/>
              <a:cs typeface="Times New Roman" pitchFamily="18" charset="0"/>
            </a:endParaRPr>
          </a:p>
          <a:p>
            <a:r>
              <a:rPr lang="en-IN" sz="1400" b="1" dirty="0">
                <a:latin typeface="Times New Roman" pitchFamily="18" charset="0"/>
                <a:cs typeface="Times New Roman" pitchFamily="18" charset="0"/>
              </a:rPr>
              <a:t>5. Network</a:t>
            </a:r>
            <a:r>
              <a:rPr lang="en-IN" sz="1400" dirty="0">
                <a:latin typeface="Times New Roman" pitchFamily="18" charset="0"/>
                <a:cs typeface="Times New Roman" pitchFamily="18" charset="0"/>
              </a:rPr>
              <a:t>:(Reliable internet connection to access Google </a:t>
            </a:r>
            <a:r>
              <a:rPr lang="en-IN" sz="1400" dirty="0" err="1">
                <a:latin typeface="Times New Roman" pitchFamily="18" charset="0"/>
                <a:cs typeface="Times New Roman" pitchFamily="18" charset="0"/>
              </a:rPr>
              <a:t>Colab</a:t>
            </a:r>
            <a:r>
              <a:rPr lang="en-IN" sz="1400" dirty="0">
                <a:latin typeface="Times New Roman" pitchFamily="18" charset="0"/>
                <a:cs typeface="Times New Roman" pitchFamily="18" charset="0"/>
              </a:rPr>
              <a:t> and datasets stored online (e.g., Google Drive, </a:t>
            </a:r>
            <a:r>
              <a:rPr lang="en-IN" sz="1400" dirty="0" err="1">
                <a:latin typeface="Times New Roman" pitchFamily="18" charset="0"/>
                <a:cs typeface="Times New Roman" pitchFamily="18" charset="0"/>
              </a:rPr>
              <a:t>Kaggle</a:t>
            </a:r>
            <a:r>
              <a:rPr lang="en-IN" sz="1400"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a:buNone/>
            </a:pPr>
            <a:r>
              <a:rPr lang="en-US" b="1" dirty="0"/>
              <a:t> </a:t>
            </a:r>
            <a:endParaRPr lang="en-US" dirty="0"/>
          </a:p>
        </p:txBody>
      </p:sp>
      <p:sp>
        <p:nvSpPr>
          <p:cNvPr id="2" name="Rectangle 1">
            <a:extLst>
              <a:ext uri="{FF2B5EF4-FFF2-40B4-BE49-F238E27FC236}">
                <a16:creationId xmlns:a16="http://schemas.microsoft.com/office/drawing/2014/main" id="{8ADC258B-030E-8328-EABA-EF67E6F8E10F}"/>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555600"/>
            <a:ext cx="8115327" cy="755700"/>
          </a:xfrm>
        </p:spPr>
        <p:txBody>
          <a:bodyPr/>
          <a:lstStyle/>
          <a:p>
            <a:pPr algn="ctr"/>
            <a:r>
              <a:rPr lang="en-US" sz="1600" b="1" dirty="0">
                <a:latin typeface="Times New Roman" pitchFamily="18" charset="0"/>
                <a:cs typeface="Times New Roman" pitchFamily="18" charset="0"/>
              </a:rPr>
              <a:t>System requirement</a:t>
            </a:r>
          </a:p>
        </p:txBody>
      </p:sp>
      <p:sp>
        <p:nvSpPr>
          <p:cNvPr id="3" name="Text Placeholder 2"/>
          <p:cNvSpPr>
            <a:spLocks noGrp="1"/>
          </p:cNvSpPr>
          <p:nvPr>
            <p:ph type="body" idx="1"/>
          </p:nvPr>
        </p:nvSpPr>
        <p:spPr>
          <a:xfrm>
            <a:off x="311699" y="1389600"/>
            <a:ext cx="8406273" cy="3179400"/>
          </a:xfrm>
        </p:spPr>
        <p:txBody>
          <a:bodyPr/>
          <a:lstStyle/>
          <a:p>
            <a:r>
              <a:rPr lang="en-US" b="1" dirty="0">
                <a:latin typeface="Times New Roman" pitchFamily="18" charset="0"/>
                <a:cs typeface="Times New Roman" pitchFamily="18" charset="0"/>
              </a:rPr>
              <a:t>1. Operating System</a:t>
            </a:r>
            <a:r>
              <a:rPr lang="en-US" dirty="0">
                <a:latin typeface="Times New Roman" pitchFamily="18" charset="0"/>
                <a:cs typeface="Times New Roman" pitchFamily="18" charset="0"/>
              </a:rPr>
              <a:t>:(Google </a:t>
            </a:r>
            <a:r>
              <a:rPr lang="en-US" dirty="0" err="1">
                <a:latin typeface="Times New Roman" pitchFamily="18" charset="0"/>
                <a:cs typeface="Times New Roman" pitchFamily="18" charset="0"/>
              </a:rPr>
              <a:t>Colab</a:t>
            </a:r>
            <a:r>
              <a:rPr lang="en-US" dirty="0">
                <a:latin typeface="Times New Roman" pitchFamily="18" charset="0"/>
                <a:cs typeface="Times New Roman" pitchFamily="18" charset="0"/>
              </a:rPr>
              <a:t> runs in a cloud-based environment, so no specific operating system is required on the user's local machine. However, a web browser (Chrome, Firefox, etc.) is needed)</a:t>
            </a:r>
            <a:br>
              <a:rPr lang="en-US" dirty="0">
                <a:latin typeface="Times New Roman" pitchFamily="18" charset="0"/>
                <a:cs typeface="Times New Roman" pitchFamily="18" charset="0"/>
              </a:rPr>
            </a:br>
            <a:r>
              <a:rPr lang="en-US" b="1" dirty="0">
                <a:latin typeface="Times New Roman" pitchFamily="18" charset="0"/>
                <a:cs typeface="Times New Roman" pitchFamily="18" charset="0"/>
              </a:rPr>
              <a:t>2. Programming Language:</a:t>
            </a:r>
            <a:r>
              <a:rPr lang="en-US" dirty="0">
                <a:latin typeface="Times New Roman" pitchFamily="18" charset="0"/>
                <a:cs typeface="Times New Roman" pitchFamily="18" charset="0"/>
              </a:rPr>
              <a:t>(Python 3.x: Ensure the project is compatible with Python 3, which is the default in Google </a:t>
            </a:r>
            <a:r>
              <a:rPr lang="en-US" dirty="0" err="1">
                <a:latin typeface="Times New Roman" pitchFamily="18" charset="0"/>
                <a:cs typeface="Times New Roman" pitchFamily="18" charset="0"/>
              </a:rPr>
              <a:t>Colab</a:t>
            </a:r>
            <a:r>
              <a:rPr lang="en-US" dirty="0">
                <a:latin typeface="Times New Roman" pitchFamily="18" charset="0"/>
                <a:cs typeface="Times New Roman" pitchFamily="18" charset="0"/>
              </a:rPr>
              <a:t>)</a:t>
            </a:r>
            <a:br>
              <a:rPr lang="en-US" dirty="0">
                <a:latin typeface="Times New Roman" pitchFamily="18" charset="0"/>
                <a:cs typeface="Times New Roman" pitchFamily="18" charset="0"/>
              </a:rPr>
            </a:br>
            <a:r>
              <a:rPr lang="en-US" b="1" dirty="0">
                <a:latin typeface="Times New Roman" pitchFamily="18" charset="0"/>
                <a:cs typeface="Times New Roman" pitchFamily="18" charset="0"/>
              </a:rPr>
              <a:t>3. Libraries and Frameworks:</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Data Manipulation:( Pandas, </a:t>
            </a:r>
            <a:r>
              <a:rPr lang="en-US" dirty="0" err="1">
                <a:latin typeface="Times New Roman" pitchFamily="18" charset="0"/>
                <a:cs typeface="Times New Roman" pitchFamily="18" charset="0"/>
              </a:rPr>
              <a:t>NumPy</a:t>
            </a:r>
            <a:r>
              <a:rPr lang="en-US" dirty="0">
                <a:latin typeface="Times New Roman" pitchFamily="18" charset="0"/>
                <a:cs typeface="Times New Roman" pitchFamily="18" charset="0"/>
              </a:rPr>
              <a:t>)</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Data Visualization:(</a:t>
            </a:r>
            <a:r>
              <a:rPr lang="en-US" dirty="0" err="1">
                <a:latin typeface="Times New Roman" pitchFamily="18" charset="0"/>
                <a:cs typeface="Times New Roman" pitchFamily="18" charset="0"/>
              </a:rPr>
              <a:t>Matplotlib,Seaborn</a:t>
            </a:r>
            <a:r>
              <a:rPr lang="en-US" dirty="0">
                <a:latin typeface="Times New Roman" pitchFamily="18" charset="0"/>
                <a:cs typeface="Times New Roman" pitchFamily="18" charset="0"/>
              </a:rPr>
              <a:t>)</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Machine Learning:(</a:t>
            </a:r>
            <a:r>
              <a:rPr lang="en-US" dirty="0" err="1">
                <a:latin typeface="Times New Roman" pitchFamily="18" charset="0"/>
                <a:cs typeface="Times New Roman" pitchFamily="18" charset="0"/>
              </a:rPr>
              <a:t>Scikit-learn,TensorFlow</a:t>
            </a:r>
            <a:r>
              <a:rPr lang="en-US" dirty="0">
                <a:latin typeface="Times New Roman" pitchFamily="18" charset="0"/>
                <a:cs typeface="Times New Roman" pitchFamily="18" charset="0"/>
              </a:rPr>
              <a:t> or </a:t>
            </a:r>
            <a:r>
              <a:rPr lang="en-US" dirty="0" err="1">
                <a:latin typeface="Times New Roman" pitchFamily="18" charset="0"/>
                <a:cs typeface="Times New Roman" pitchFamily="18" charset="0"/>
              </a:rPr>
              <a:t>PyTorch</a:t>
            </a:r>
            <a:r>
              <a:rPr lang="en-US" dirty="0">
                <a:latin typeface="Times New Roman" pitchFamily="18" charset="0"/>
                <a:cs typeface="Times New Roman" pitchFamily="18" charset="0"/>
              </a:rPr>
              <a:t>)</a:t>
            </a:r>
            <a:br>
              <a:rPr lang="en-US" dirty="0">
                <a:latin typeface="Times New Roman" pitchFamily="18" charset="0"/>
                <a:cs typeface="Times New Roman" pitchFamily="18" charset="0"/>
              </a:rPr>
            </a:br>
            <a:r>
              <a:rPr lang="en-US" b="1" dirty="0">
                <a:latin typeface="Times New Roman" pitchFamily="18" charset="0"/>
                <a:cs typeface="Times New Roman" pitchFamily="18" charset="0"/>
              </a:rPr>
              <a:t>4. Development Environment</a:t>
            </a:r>
            <a:r>
              <a:rPr lang="en-US" dirty="0">
                <a:latin typeface="Times New Roman" pitchFamily="18" charset="0"/>
                <a:cs typeface="Times New Roman" pitchFamily="18" charset="0"/>
              </a:rPr>
              <a:t>:(Google </a:t>
            </a:r>
            <a:r>
              <a:rPr lang="en-US" dirty="0" err="1">
                <a:latin typeface="Times New Roman" pitchFamily="18" charset="0"/>
                <a:cs typeface="Times New Roman" pitchFamily="18" charset="0"/>
              </a:rPr>
              <a:t>Colab</a:t>
            </a:r>
            <a:r>
              <a:rPr lang="en-US" dirty="0">
                <a:latin typeface="Times New Roman" pitchFamily="18" charset="0"/>
                <a:cs typeface="Times New Roman" pitchFamily="18" charset="0"/>
              </a:rPr>
              <a:t>, which provides an interactive </a:t>
            </a:r>
            <a:r>
              <a:rPr lang="en-US" dirty="0" err="1">
                <a:latin typeface="Times New Roman" pitchFamily="18" charset="0"/>
                <a:cs typeface="Times New Roman" pitchFamily="18" charset="0"/>
              </a:rPr>
              <a:t>Jupyter</a:t>
            </a:r>
            <a:r>
              <a:rPr lang="en-US" dirty="0">
                <a:latin typeface="Times New Roman" pitchFamily="18" charset="0"/>
                <a:cs typeface="Times New Roman" pitchFamily="18" charset="0"/>
              </a:rPr>
              <a:t> notebook environment with built-in support for many libraries.)</a:t>
            </a:r>
            <a:br>
              <a:rPr lang="en-US" dirty="0">
                <a:latin typeface="Times New Roman" pitchFamily="18" charset="0"/>
                <a:cs typeface="Times New Roman" pitchFamily="18" charset="0"/>
              </a:rPr>
            </a:br>
            <a:r>
              <a:rPr lang="en-US" b="1" dirty="0">
                <a:latin typeface="Times New Roman" pitchFamily="18" charset="0"/>
                <a:cs typeface="Times New Roman" pitchFamily="18" charset="0"/>
              </a:rPr>
              <a:t>5. Version Control (Optional):(</a:t>
            </a:r>
            <a:r>
              <a:rPr lang="en-US" dirty="0" err="1">
                <a:latin typeface="Times New Roman" pitchFamily="18" charset="0"/>
                <a:cs typeface="Times New Roman" pitchFamily="18" charset="0"/>
              </a:rPr>
              <a:t>Git</a:t>
            </a:r>
            <a:r>
              <a:rPr lang="en-US" dirty="0">
                <a:latin typeface="Times New Roman" pitchFamily="18" charset="0"/>
                <a:cs typeface="Times New Roman" pitchFamily="18" charset="0"/>
              </a:rPr>
              <a:t> for tracking changes and collaborating on code (can be integrated with </a:t>
            </a:r>
            <a:r>
              <a:rPr lang="en-US" dirty="0" err="1">
                <a:latin typeface="Times New Roman" pitchFamily="18" charset="0"/>
                <a:cs typeface="Times New Roman" pitchFamily="18" charset="0"/>
              </a:rPr>
              <a:t>GitHub</a:t>
            </a:r>
            <a:r>
              <a:rPr lang="en-US" dirty="0">
                <a:latin typeface="Times New Roman" pitchFamily="18" charset="0"/>
                <a:cs typeface="Times New Roman" pitchFamily="18" charset="0"/>
              </a:rPr>
              <a:t>))</a:t>
            </a:r>
            <a:br>
              <a:rPr lang="en-US" dirty="0">
                <a:latin typeface="Times New Roman" pitchFamily="18" charset="0"/>
                <a:cs typeface="Times New Roman" pitchFamily="18" charset="0"/>
              </a:rPr>
            </a:br>
            <a:r>
              <a:rPr lang="en-US" b="1" dirty="0">
                <a:latin typeface="Times New Roman" pitchFamily="18" charset="0"/>
                <a:cs typeface="Times New Roman" pitchFamily="18" charset="0"/>
              </a:rPr>
              <a:t>6. Data Storage Solutions</a:t>
            </a:r>
            <a:r>
              <a:rPr lang="en-US" dirty="0">
                <a:latin typeface="Times New Roman" pitchFamily="18" charset="0"/>
                <a:cs typeface="Times New Roman" pitchFamily="18" charset="0"/>
              </a:rPr>
              <a:t>:(Google Drive for storing and accessing datasets easily within Google </a:t>
            </a:r>
            <a:r>
              <a:rPr lang="en-US" dirty="0" err="1">
                <a:latin typeface="Times New Roman" pitchFamily="18" charset="0"/>
                <a:cs typeface="Times New Roman" pitchFamily="18" charset="0"/>
              </a:rPr>
              <a:t>Colab</a:t>
            </a:r>
            <a:r>
              <a:rPr lang="en-US" dirty="0">
                <a:latin typeface="Times New Roman" pitchFamily="18" charset="0"/>
                <a:cs typeface="Times New Roman" pitchFamily="18" charset="0"/>
              </a:rPr>
              <a:t>)</a:t>
            </a:r>
            <a:br>
              <a:rPr lang="en-US" dirty="0">
                <a:latin typeface="Times New Roman" pitchFamily="18" charset="0"/>
                <a:cs typeface="Times New Roman" pitchFamily="18" charset="0"/>
              </a:rPr>
            </a:br>
            <a:endParaRPr lang="en-US" dirty="0"/>
          </a:p>
        </p:txBody>
      </p:sp>
      <p:sp>
        <p:nvSpPr>
          <p:cNvPr id="4" name="Rectangle 3">
            <a:extLst>
              <a:ext uri="{FF2B5EF4-FFF2-40B4-BE49-F238E27FC236}">
                <a16:creationId xmlns:a16="http://schemas.microsoft.com/office/drawing/2014/main" id="{A73ADCA2-106D-7B55-01B7-6943550CA5B9}"/>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11700" y="555600"/>
            <a:ext cx="8354318" cy="755700"/>
          </a:xfrm>
        </p:spPr>
        <p:txBody>
          <a:bodyPr/>
          <a:lstStyle/>
          <a:p>
            <a:br>
              <a:rPr lang="en-US" b="1" dirty="0">
                <a:solidFill>
                  <a:srgbClr val="002060"/>
                </a:solidFill>
                <a:latin typeface="Arial" panose="020B0604020202020204" pitchFamily="34" charset="0"/>
                <a:cs typeface="Arial" panose="020B0604020202020204" pitchFamily="34" charset="0"/>
              </a:rPr>
            </a:br>
            <a:r>
              <a:rPr lang="en-US" b="1" dirty="0">
                <a:solidFill>
                  <a:srgbClr val="002060"/>
                </a:solidFill>
                <a:latin typeface="Times New Roman" pitchFamily="18" charset="0"/>
                <a:cs typeface="Times New Roman" pitchFamily="18" charset="0"/>
              </a:rPr>
              <a:t>Video of Project Demo</a:t>
            </a:r>
            <a:br>
              <a:rPr lang="en-IN" b="1" dirty="0">
                <a:solidFill>
                  <a:srgbClr val="002060"/>
                </a:solidFill>
                <a:latin typeface="Arial" panose="020B0604020202020204" pitchFamily="34" charset="0"/>
                <a:cs typeface="Arial" panose="020B0604020202020204" pitchFamily="34" charset="0"/>
              </a:rPr>
            </a:br>
            <a:endParaRPr lang="en-US" dirty="0"/>
          </a:p>
        </p:txBody>
      </p:sp>
      <p:sp>
        <p:nvSpPr>
          <p:cNvPr id="5" name="Rectangle 4">
            <a:extLst>
              <a:ext uri="{FF2B5EF4-FFF2-40B4-BE49-F238E27FC236}">
                <a16:creationId xmlns:a16="http://schemas.microsoft.com/office/drawing/2014/main" id="{0F72F94B-2252-2C57-3A4A-F7ADE1E3FCD6}"/>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pic>
        <p:nvPicPr>
          <p:cNvPr id="2" name="E-Commerce Sales Data Analysis DEMO VIDEO -BHUVANESH_KR_912421114002 - Made with Clipchamp (1)">
            <a:hlinkClick r:id="" action="ppaction://media"/>
            <a:extLst>
              <a:ext uri="{FF2B5EF4-FFF2-40B4-BE49-F238E27FC236}">
                <a16:creationId xmlns:a16="http://schemas.microsoft.com/office/drawing/2014/main" id="{2F6E0CF0-8A37-0471-68AB-8F1F8A1182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6632" y="840658"/>
            <a:ext cx="7152968" cy="40235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2794AAE-8AFE-ADF1-7505-46DF4B660308}"/>
              </a:ext>
            </a:extLst>
          </p:cNvPr>
          <p:cNvGrpSpPr/>
          <p:nvPr/>
        </p:nvGrpSpPr>
        <p:grpSpPr>
          <a:xfrm>
            <a:off x="840067" y="427219"/>
            <a:ext cx="8062110" cy="4427169"/>
            <a:chOff x="1465590" y="-65690"/>
            <a:chExt cx="9233880" cy="5191045"/>
          </a:xfrm>
        </p:grpSpPr>
        <p:pic>
          <p:nvPicPr>
            <p:cNvPr id="6" name="Picture 5">
              <a:extLst>
                <a:ext uri="{FF2B5EF4-FFF2-40B4-BE49-F238E27FC236}">
                  <a16:creationId xmlns:a16="http://schemas.microsoft.com/office/drawing/2014/main" id="{825E0C03-40B9-EFE5-4D61-348042DB6300}"/>
                </a:ext>
              </a:extLst>
            </p:cNvPr>
            <p:cNvPicPr>
              <a:picLocks noChangeAspect="1"/>
            </p:cNvPicPr>
            <p:nvPr/>
          </p:nvPicPr>
          <p:blipFill>
            <a:blip r:embed="rId2"/>
            <a:stretch>
              <a:fillRect/>
            </a:stretch>
          </p:blipFill>
          <p:spPr>
            <a:xfrm>
              <a:off x="6259452" y="-65690"/>
              <a:ext cx="3633723" cy="2228073"/>
            </a:xfrm>
            <a:prstGeom prst="rect">
              <a:avLst/>
            </a:prstGeom>
          </p:spPr>
        </p:pic>
        <p:pic>
          <p:nvPicPr>
            <p:cNvPr id="8" name="Picture 7">
              <a:extLst>
                <a:ext uri="{FF2B5EF4-FFF2-40B4-BE49-F238E27FC236}">
                  <a16:creationId xmlns:a16="http://schemas.microsoft.com/office/drawing/2014/main" id="{98C7BA0A-9C4E-FDBA-4269-98F0873EF83F}"/>
                </a:ext>
              </a:extLst>
            </p:cNvPr>
            <p:cNvPicPr>
              <a:picLocks noChangeAspect="1"/>
            </p:cNvPicPr>
            <p:nvPr/>
          </p:nvPicPr>
          <p:blipFill>
            <a:blip r:embed="rId3"/>
            <a:stretch>
              <a:fillRect/>
            </a:stretch>
          </p:blipFill>
          <p:spPr>
            <a:xfrm>
              <a:off x="1466268" y="-65690"/>
              <a:ext cx="4204428" cy="2568110"/>
            </a:xfrm>
            <a:prstGeom prst="rect">
              <a:avLst/>
            </a:prstGeom>
          </p:spPr>
        </p:pic>
        <p:pic>
          <p:nvPicPr>
            <p:cNvPr id="10" name="Picture 9">
              <a:extLst>
                <a:ext uri="{FF2B5EF4-FFF2-40B4-BE49-F238E27FC236}">
                  <a16:creationId xmlns:a16="http://schemas.microsoft.com/office/drawing/2014/main" id="{E372D6FF-2499-D332-444C-67AD8B0300A4}"/>
                </a:ext>
              </a:extLst>
            </p:cNvPr>
            <p:cNvPicPr>
              <a:picLocks noChangeAspect="1"/>
            </p:cNvPicPr>
            <p:nvPr/>
          </p:nvPicPr>
          <p:blipFill>
            <a:blip r:embed="rId4"/>
            <a:stretch>
              <a:fillRect/>
            </a:stretch>
          </p:blipFill>
          <p:spPr>
            <a:xfrm>
              <a:off x="1465590" y="2375603"/>
              <a:ext cx="4343582" cy="2749752"/>
            </a:xfrm>
            <a:prstGeom prst="rect">
              <a:avLst/>
            </a:prstGeom>
          </p:spPr>
        </p:pic>
        <p:pic>
          <p:nvPicPr>
            <p:cNvPr id="12" name="Picture 11">
              <a:extLst>
                <a:ext uri="{FF2B5EF4-FFF2-40B4-BE49-F238E27FC236}">
                  <a16:creationId xmlns:a16="http://schemas.microsoft.com/office/drawing/2014/main" id="{BFECAAC7-C327-14C2-1AFA-87B60825E404}"/>
                </a:ext>
              </a:extLst>
            </p:cNvPr>
            <p:cNvPicPr>
              <a:picLocks noChangeAspect="1"/>
            </p:cNvPicPr>
            <p:nvPr/>
          </p:nvPicPr>
          <p:blipFill>
            <a:blip r:embed="rId5"/>
            <a:stretch>
              <a:fillRect/>
            </a:stretch>
          </p:blipFill>
          <p:spPr>
            <a:xfrm>
              <a:off x="6065195" y="2354083"/>
              <a:ext cx="4634275" cy="2771271"/>
            </a:xfrm>
            <a:prstGeom prst="rect">
              <a:avLst/>
            </a:prstGeom>
          </p:spPr>
        </p:pic>
      </p:grpSp>
      <p:sp>
        <p:nvSpPr>
          <p:cNvPr id="14" name="Rectangle 13">
            <a:extLst>
              <a:ext uri="{FF2B5EF4-FFF2-40B4-BE49-F238E27FC236}">
                <a16:creationId xmlns:a16="http://schemas.microsoft.com/office/drawing/2014/main" id="{FA934EA3-F345-0CAD-7681-BD8A778E8217}"/>
              </a:ext>
            </a:extLst>
          </p:cNvPr>
          <p:cNvSpPr/>
          <p:nvPr/>
        </p:nvSpPr>
        <p:spPr>
          <a:xfrm>
            <a:off x="67909" y="22123"/>
            <a:ext cx="4297614" cy="3097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latin typeface="Times New Roman" pitchFamily="18" charset="0"/>
                <a:cs typeface="Times New Roman" pitchFamily="18" charset="0"/>
              </a:rPr>
              <a:t>E-COMMERCE SALES ANALYSIS</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100</TotalTime>
  <Words>869</Words>
  <Application>Microsoft Office PowerPoint</Application>
  <PresentationFormat>On-screen Show (16:9)</PresentationFormat>
  <Paragraphs>102</Paragraphs>
  <Slides>13</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Times New Roman</vt:lpstr>
      <vt:lpstr>Office Theme</vt:lpstr>
      <vt:lpstr>PowerPoint Presentation</vt:lpstr>
      <vt:lpstr>PowerPoint Presentation</vt:lpstr>
      <vt:lpstr>Abstract</vt:lpstr>
      <vt:lpstr>Problem Statement</vt:lpstr>
      <vt:lpstr>PowerPoint Presentation</vt:lpstr>
      <vt:lpstr>System Architecture</vt:lpstr>
      <vt:lpstr>System requirement</vt:lpstr>
      <vt:lpstr> Video of Project Demo </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Kr Bhuvanesh</cp:lastModifiedBy>
  <cp:revision>28</cp:revision>
  <dcterms:modified xsi:type="dcterms:W3CDTF">2024-11-05T06:52:17Z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